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375"/>
  </p:normalViewPr>
  <p:slideViewPr>
    <p:cSldViewPr snapToGrid="0" snapToObjects="1">
      <p:cViewPr varScale="1">
        <p:scale>
          <a:sx n="76" d="100"/>
          <a:sy n="76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D2003-C288-6B4E-A2B9-5098144A1FB6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1F127-4293-D442-9145-BC93718A7C7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32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F127-4293-D442-9145-BC93718A7C7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30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94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14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46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12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58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21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05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76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47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34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25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9474D-E4FA-1443-AA7B-320F9A8C3843}" type="datetimeFigureOut">
              <a:rPr lang="it-IT" smtClean="0"/>
              <a:t>11/02/20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B75F6-0E21-D242-906B-5E84FD71C96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8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concessioni portuali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Tra demanio e servizi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048000" y="1551114"/>
            <a:ext cx="6096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it-IT" dirty="0">
              <a:latin typeface="Bodoni MT" charset="0"/>
            </a:endParaRPr>
          </a:p>
          <a:p>
            <a:pPr algn="ctr"/>
            <a:endParaRPr lang="it-IT" sz="800" dirty="0">
              <a:latin typeface="Bodoni MT" charset="0"/>
            </a:endParaRPr>
          </a:p>
          <a:p>
            <a:pPr algn="ctr"/>
            <a:r>
              <a:rPr lang="it-IT" dirty="0">
                <a:latin typeface="Bodoni MT" charset="0"/>
              </a:rPr>
              <a:t>MARESCA  &amp;  PARTNER</a:t>
            </a:r>
          </a:p>
          <a:p>
            <a:pPr algn="ctr"/>
            <a:r>
              <a:rPr lang="it-IT" dirty="0">
                <a:latin typeface="Bodoni MT" charset="0"/>
              </a:rPr>
              <a:t>STUDIO LEGALE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 flipV="1">
            <a:off x="4656666" y="1221317"/>
            <a:ext cx="172541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8" name="Immagine 1" descr="PROVA LOGO UNITO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667" y="737660"/>
            <a:ext cx="2700914" cy="10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4860294" y="4245253"/>
            <a:ext cx="24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Napoli, </a:t>
            </a:r>
            <a:r>
              <a:rPr lang="it-IT" smtClean="0"/>
              <a:t>11 febbraio 2020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54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dirty="0" smtClean="0"/>
              <a:t>concessioni: equivoci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Sono il caso tipico di partenariato pubblico privato</a:t>
            </a:r>
          </a:p>
          <a:p>
            <a:pPr algn="just"/>
            <a:r>
              <a:rPr lang="it-IT" dirty="0" smtClean="0"/>
              <a:t>C’è una fondamentale distinzione che induce a confusione tra </a:t>
            </a:r>
          </a:p>
          <a:p>
            <a:pPr lvl="1" algn="just"/>
            <a:r>
              <a:rPr lang="it-IT" dirty="0"/>
              <a:t>C</a:t>
            </a:r>
            <a:r>
              <a:rPr lang="it-IT" dirty="0" smtClean="0"/>
              <a:t>oncessioni di lavori e servizi e </a:t>
            </a:r>
          </a:p>
          <a:p>
            <a:pPr lvl="1" algn="just"/>
            <a:r>
              <a:rPr lang="it-IT" dirty="0" err="1" smtClean="0"/>
              <a:t>Conessioni</a:t>
            </a:r>
            <a:r>
              <a:rPr lang="it-IT" dirty="0" smtClean="0"/>
              <a:t> demaniali portuali</a:t>
            </a:r>
          </a:p>
          <a:p>
            <a:pPr algn="just"/>
            <a:r>
              <a:rPr lang="it-IT" dirty="0" smtClean="0"/>
              <a:t>La principale differenza risiede nell’oggetto della concessione</a:t>
            </a:r>
          </a:p>
          <a:p>
            <a:pPr algn="just"/>
            <a:r>
              <a:rPr lang="it-IT" dirty="0" smtClean="0"/>
              <a:t>La conseguenza è molto rilevante in termini di disciplina</a:t>
            </a:r>
          </a:p>
          <a:p>
            <a:pPr lvl="1" algn="just"/>
            <a:r>
              <a:rPr lang="it-IT" dirty="0" smtClean="0"/>
              <a:t>La procedura di aggiudicazione è completamente diversa</a:t>
            </a:r>
          </a:p>
          <a:p>
            <a:pPr lvl="1" algn="just"/>
            <a:r>
              <a:rPr lang="it-IT" dirty="0" smtClean="0"/>
              <a:t>Le regole sulla modifica in corso di validità (proroga) sono profondamente diverse</a:t>
            </a:r>
          </a:p>
          <a:p>
            <a:pPr lvl="1" algn="just"/>
            <a:r>
              <a:rPr lang="it-IT" dirty="0" smtClean="0"/>
              <a:t>Il controllo dell’attività in termini di vigilanza da parte delle autorità si estende in modo molto più pregnante per le concessioni di lavori e servizi per le quali la vigilanza si estende ad aspetti industriali interni mentre per le concessioni demaniali l’unico parametro rilevante è l’uso proficuo del bene</a:t>
            </a:r>
            <a:endParaRPr lang="it-IT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049" name="Immagine 1" descr="PROVA LOGO UNITO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77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it-IT" dirty="0" smtClean="0"/>
              <a:t>segue</a:t>
            </a:r>
            <a:r>
              <a:rPr lang="mr-IN" dirty="0" smtClean="0"/>
              <a:t>…</a:t>
            </a:r>
            <a:r>
              <a:rPr lang="it-IT" dirty="0" smtClean="0"/>
              <a:t> il rapporto con </a:t>
            </a:r>
            <a:r>
              <a:rPr lang="it-IT" dirty="0" smtClean="0"/>
              <a:t>ART e ADSP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ART istituita dall’art. </a:t>
            </a:r>
            <a:r>
              <a:rPr lang="it-IT" dirty="0" err="1" smtClean="0"/>
              <a:t>d.l.</a:t>
            </a:r>
            <a:r>
              <a:rPr lang="it-IT" dirty="0" smtClean="0"/>
              <a:t> 201/2011</a:t>
            </a:r>
          </a:p>
          <a:p>
            <a:r>
              <a:rPr lang="it-IT" dirty="0" err="1" smtClean="0"/>
              <a:t>Inzialmente</a:t>
            </a:r>
            <a:r>
              <a:rPr lang="it-IT" dirty="0" smtClean="0"/>
              <a:t> prevista per soddisfare le esigenze di separazione in materia ferroviaria: RFI assegna tracce a tutti gli operatori</a:t>
            </a:r>
          </a:p>
          <a:p>
            <a:r>
              <a:rPr lang="it-IT" dirty="0" smtClean="0"/>
              <a:t>Poi inserite competenze chiare: modelli concessori autostrade e modelli concessori aeroporti</a:t>
            </a:r>
          </a:p>
          <a:p>
            <a:r>
              <a:rPr lang="it-IT" dirty="0" smtClean="0"/>
              <a:t>Incluse poi le competenze in materia di TPL, Regolamento 1177/2010 e Regolamento 545/2016</a:t>
            </a:r>
          </a:p>
          <a:p>
            <a:r>
              <a:rPr lang="it-IT" dirty="0" smtClean="0"/>
              <a:t>Caratteristica comune: tutte le materie sono regolate: la tariffa e i diritti essenziali sono stabiliti dalla legge e controllati dall’autorità. </a:t>
            </a:r>
          </a:p>
          <a:p>
            <a:r>
              <a:rPr lang="it-IT" dirty="0" smtClean="0"/>
              <a:t>Art. 106 TFUE, però impone che ogni obbligo abbia una compensazione. Per questo viene anche garantita una remunerazione del capitale investito.</a:t>
            </a:r>
          </a:p>
          <a:p>
            <a:r>
              <a:rPr lang="it-IT" dirty="0" smtClean="0"/>
              <a:t>Questi elementi che qualificano la regolazione sono assenti dal </a:t>
            </a:r>
            <a:r>
              <a:rPr lang="it-IT" dirty="0" err="1" smtClean="0"/>
              <a:t>modno</a:t>
            </a:r>
            <a:r>
              <a:rPr lang="it-IT" dirty="0" smtClean="0"/>
              <a:t> portuale</a:t>
            </a:r>
          </a:p>
          <a:p>
            <a:r>
              <a:rPr lang="it-IT" dirty="0" smtClean="0"/>
              <a:t>Ulteriore confusione generata dalla natura delle ADSP e dalla recente procedura d’infrazione</a:t>
            </a:r>
            <a:endParaRPr lang="it-IT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3073" name="Immagine 1" descr="PROVA LOGO UNITO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64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81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Finanziamento dei lavori nei porti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La differenza tra regime </a:t>
            </a:r>
            <a:r>
              <a:rPr lang="it-IT" dirty="0" err="1" smtClean="0"/>
              <a:t>concessorio</a:t>
            </a:r>
            <a:r>
              <a:rPr lang="it-IT" dirty="0" smtClean="0"/>
              <a:t> tradizionale e quello portuale implica </a:t>
            </a:r>
          </a:p>
          <a:p>
            <a:pPr lvl="1" algn="just"/>
            <a:r>
              <a:rPr lang="it-IT" dirty="0" smtClean="0"/>
              <a:t>Autorità di sistema portuale </a:t>
            </a:r>
            <a:r>
              <a:rPr lang="it-IT" dirty="0" err="1" smtClean="0"/>
              <a:t>landlord</a:t>
            </a:r>
            <a:r>
              <a:rPr lang="it-IT" dirty="0" smtClean="0"/>
              <a:t> responsabile degli investimenti</a:t>
            </a:r>
          </a:p>
          <a:p>
            <a:pPr lvl="1" algn="just"/>
            <a:r>
              <a:rPr lang="it-IT" dirty="0" smtClean="0"/>
              <a:t>Concessionari hanno diritto ad un bene funzionale per il relativo utilizzo</a:t>
            </a:r>
          </a:p>
          <a:p>
            <a:pPr algn="just"/>
            <a:r>
              <a:rPr lang="it-IT" dirty="0" smtClean="0"/>
              <a:t>Problema: carenza di risorse pubbliche</a:t>
            </a:r>
          </a:p>
          <a:p>
            <a:pPr algn="just"/>
            <a:r>
              <a:rPr lang="it-IT" dirty="0" smtClean="0"/>
              <a:t>È Possibile sviluppare partnership pubblico-private in cui il concessionario si fa carico di investimenti prevedendo una durata della concessione sufficientemente lunga per </a:t>
            </a:r>
          </a:p>
          <a:p>
            <a:pPr lvl="1" algn="just"/>
            <a:r>
              <a:rPr lang="it-IT" dirty="0" smtClean="0"/>
              <a:t>ammortizzare il relativo costo oppure </a:t>
            </a:r>
          </a:p>
          <a:p>
            <a:pPr lvl="1" algn="just"/>
            <a:r>
              <a:rPr lang="it-IT" dirty="0" smtClean="0"/>
              <a:t>ammortizzarli parzialmente prevedendo un valore di subentro al termine</a:t>
            </a:r>
          </a:p>
          <a:p>
            <a:pPr algn="just"/>
            <a:r>
              <a:rPr lang="it-IT" dirty="0" smtClean="0"/>
              <a:t>In questo caso occorre una procedura di proroga della concessione che sia compatibile con la giurisprudenza europea “</a:t>
            </a:r>
            <a:r>
              <a:rPr lang="it-IT" i="1" dirty="0" err="1" smtClean="0"/>
              <a:t>Pressetext</a:t>
            </a:r>
            <a:r>
              <a:rPr lang="it-IT" dirty="0" smtClean="0"/>
              <a:t>” e che preveda la possibilità di terzi di presentare opposizioni per prospettare un uso alternativo del bene meno oneroso e più proficuo</a:t>
            </a:r>
            <a:endParaRPr lang="it-IT" dirty="0"/>
          </a:p>
          <a:p>
            <a:pPr algn="just"/>
            <a:r>
              <a:rPr lang="it-IT" dirty="0" smtClean="0"/>
              <a:t>Questa flessibilità consente oggi, ormai, una maggiore attrattività dei fondi d’investimento nelle attività portuali</a:t>
            </a:r>
          </a:p>
          <a:p>
            <a:pPr algn="just"/>
            <a:r>
              <a:rPr lang="it-IT" dirty="0" smtClean="0"/>
              <a:t>Da valutare il rischio </a:t>
            </a:r>
            <a:r>
              <a:rPr lang="it-IT" dirty="0" err="1" smtClean="0"/>
              <a:t>dela</a:t>
            </a:r>
            <a:r>
              <a:rPr lang="it-IT" dirty="0" smtClean="0"/>
              <a:t> presenza dei fondi sovrani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4097" name="Immagine 1" descr="PROVA LOGO UNITO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53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Controllo investimenti stranieri nei terminal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000" y="1453092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sz="8000" dirty="0"/>
              <a:t>Nel determinare se un investimento estero diretto possa incidere sulla sicurezza o sull'ordine pubblico, gli Stati membri e la Commissione possono prendere in considerazione i suoi effetti potenziali, tra l'altro, a livello di: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infrastrutture </a:t>
            </a:r>
            <a:r>
              <a:rPr lang="it-IT" sz="8000" dirty="0"/>
              <a:t>critiche, (…) nonché gli investimenti in terreni e immobili fondamentali per l'utilizzo di tali infrastrutture;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tecnologie </a:t>
            </a:r>
            <a:r>
              <a:rPr lang="it-IT" sz="8000" dirty="0"/>
              <a:t>critiche e prodotti a duplice uso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sicurezza </a:t>
            </a:r>
            <a:r>
              <a:rPr lang="it-IT" sz="8000" dirty="0"/>
              <a:t>dell'approvvigionamento di fattori produttivi critici, tra cui l'energia e le materie prime, nonché la sicurezza alimentare;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accesso </a:t>
            </a:r>
            <a:r>
              <a:rPr lang="it-IT" sz="8000" dirty="0"/>
              <a:t>a informazioni sensibili, compresi i dati personali, o la capacità di controllare tali informazioni; o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libertà </a:t>
            </a:r>
            <a:r>
              <a:rPr lang="it-IT" sz="8000" dirty="0"/>
              <a:t>e pluralismo dei media.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/>
              <a:t>Nel determinare se un investimento estero diretto possa incidere sulla sicurezza o sull'ordine pubblico, gli Stati membri e la Commissione tengono altresì conto, in particolare, se: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l'investitore </a:t>
            </a:r>
            <a:r>
              <a:rPr lang="it-IT" sz="8000" dirty="0"/>
              <a:t>estero sia direttamente o indirettamente controllato dall'amministrazione pubblica, inclusi organismi statali o forze armate, di un paese terzo, anche attraverso l'assetto proprietario o finanziamenti consistenti;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l'investitore </a:t>
            </a:r>
            <a:r>
              <a:rPr lang="it-IT" sz="8000" dirty="0"/>
              <a:t>estero sia già stato coinvolto in attività che incidono sulla sicurezza o sull'ordine pubblico in uno Stato membro; o</a:t>
            </a:r>
          </a:p>
          <a:p>
            <a:pPr marL="1371600" lvl="1" indent="-914400" algn="just">
              <a:buFont typeface="+mj-lt"/>
              <a:buAutoNum type="alphaLcParenR"/>
            </a:pPr>
            <a:r>
              <a:rPr lang="it-IT" sz="8000" dirty="0" smtClean="0"/>
              <a:t>vi </a:t>
            </a:r>
            <a:r>
              <a:rPr lang="it-IT" sz="8000" dirty="0"/>
              <a:t>sia un grave rischio che l'investitore intraprenda attività illegali o </a:t>
            </a:r>
            <a:r>
              <a:rPr lang="it-IT" sz="8000" dirty="0" smtClean="0"/>
              <a:t>criminali</a:t>
            </a:r>
            <a:r>
              <a:rPr lang="it-IT" sz="8000" dirty="0"/>
              <a:t>.</a:t>
            </a:r>
            <a:endParaRPr lang="it-IT" sz="8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5121" name="Immagine 1" descr="PROVA LOGO UNITO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99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3667" y="604044"/>
            <a:ext cx="10515600" cy="1325563"/>
          </a:xfrm>
        </p:spPr>
        <p:txBody>
          <a:bodyPr/>
          <a:lstStyle/>
          <a:p>
            <a:r>
              <a:rPr lang="it-IT" dirty="0" smtClean="0"/>
              <a:t>Terminal e innovazione: obblighi e opportunità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7485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Il mondo </a:t>
            </a:r>
            <a:r>
              <a:rPr lang="it-IT" dirty="0" err="1" smtClean="0"/>
              <a:t>terminalistico</a:t>
            </a:r>
            <a:r>
              <a:rPr lang="it-IT" dirty="0" smtClean="0"/>
              <a:t> deve affrontare due sfide</a:t>
            </a:r>
          </a:p>
          <a:p>
            <a:pPr algn="just"/>
            <a:r>
              <a:rPr lang="it-IT" dirty="0" smtClean="0"/>
              <a:t>La digitalizzazione e automazione delle attività che include anche la dematerializzazione dei documenti: esempi ne sono la PLN e le procedure doganali (es. </a:t>
            </a:r>
            <a:r>
              <a:rPr lang="it-IT" dirty="0" err="1" smtClean="0"/>
              <a:t>Circle</a:t>
            </a:r>
            <a:r>
              <a:rPr lang="it-IT" dirty="0" smtClean="0"/>
              <a:t>). </a:t>
            </a:r>
          </a:p>
          <a:p>
            <a:pPr algn="just"/>
            <a:r>
              <a:rPr lang="it-IT" dirty="0" smtClean="0"/>
              <a:t>Si sta avviando un percorso analogo di digitalizzazione con alcune Autorità di sistema portuale anche per le procedure autorizzative e di aggiudicazione delle concessioni</a:t>
            </a:r>
          </a:p>
          <a:p>
            <a:pPr algn="just"/>
            <a:r>
              <a:rPr lang="it-IT" dirty="0" smtClean="0"/>
              <a:t>La conversione di </a:t>
            </a:r>
          </a:p>
          <a:p>
            <a:pPr algn="just"/>
            <a:r>
              <a:rPr lang="it-IT" dirty="0" smtClean="0"/>
              <a:t>La necessità di proteggere sotto il profilo informatico </a:t>
            </a:r>
          </a:p>
          <a:p>
            <a:pPr lvl="1" algn="just"/>
            <a:r>
              <a:rPr lang="it-IT" dirty="0" smtClean="0"/>
              <a:t>I dati aziendali ai fini della riservatezza delle informazioni industriali e commerciali</a:t>
            </a:r>
          </a:p>
          <a:p>
            <a:pPr lvl="1" algn="just"/>
            <a:r>
              <a:rPr lang="it-IT" dirty="0" smtClean="0"/>
              <a:t>I dati sensibili di dipendenti e fornitori in virtù del c.d. GDPR</a:t>
            </a:r>
          </a:p>
          <a:p>
            <a:pPr algn="just"/>
            <a:endParaRPr lang="it-IT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6145" name="Immagine 1" descr="PROVA LOGO UNITO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078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5524" y="2448119"/>
            <a:ext cx="10363200" cy="23876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Prof. Avv. Davide Maresca</a:t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err="1" smtClean="0"/>
              <a:t>davide.maresca@marescalex.com</a:t>
            </a:r>
            <a:r>
              <a:rPr lang="it-IT" sz="2800" dirty="0" smtClean="0"/>
              <a:t> 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7" name="Rettangolo 6"/>
          <p:cNvSpPr/>
          <p:nvPr/>
        </p:nvSpPr>
        <p:spPr>
          <a:xfrm>
            <a:off x="3048000" y="1551114"/>
            <a:ext cx="6096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it-IT" dirty="0">
              <a:latin typeface="Bodoni MT" charset="0"/>
            </a:endParaRPr>
          </a:p>
          <a:p>
            <a:pPr algn="ctr"/>
            <a:endParaRPr lang="it-IT" sz="800" dirty="0">
              <a:latin typeface="Bodoni MT" charset="0"/>
            </a:endParaRPr>
          </a:p>
          <a:p>
            <a:pPr algn="ctr"/>
            <a:r>
              <a:rPr lang="it-IT" dirty="0">
                <a:latin typeface="Bodoni MT" charset="0"/>
              </a:rPr>
              <a:t>MARESCA  &amp;  PARTNER</a:t>
            </a:r>
          </a:p>
          <a:p>
            <a:pPr algn="ctr"/>
            <a:r>
              <a:rPr lang="it-IT" dirty="0">
                <a:latin typeface="Bodoni MT" charset="0"/>
              </a:rPr>
              <a:t>STUDIO LEGALE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 flipV="1">
            <a:off x="4656666" y="1221317"/>
            <a:ext cx="172541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8" name="Immagine 1" descr="PROVA LOGO UNITO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667" y="737660"/>
            <a:ext cx="2700914" cy="10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913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729</Words>
  <Application>Microsoft Macintosh PowerPoint</Application>
  <PresentationFormat>Widescreen</PresentationFormat>
  <Paragraphs>62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Bodoni MT</vt:lpstr>
      <vt:lpstr>Calibri</vt:lpstr>
      <vt:lpstr>Calibri Light</vt:lpstr>
      <vt:lpstr>Mangal</vt:lpstr>
      <vt:lpstr>Arial</vt:lpstr>
      <vt:lpstr>Tema di Office</vt:lpstr>
      <vt:lpstr>Le concessioni portuali</vt:lpstr>
      <vt:lpstr>Le concessioni: equivoci</vt:lpstr>
      <vt:lpstr>…segue… il rapporto con ART e ADSP</vt:lpstr>
      <vt:lpstr>Presentazione di PowerPoint</vt:lpstr>
      <vt:lpstr>Il Finanziamento dei lavori nei porti</vt:lpstr>
      <vt:lpstr>Controllo investimenti stranieri nei terminal</vt:lpstr>
      <vt:lpstr>Terminal e innovazione: obblighi e opportunità</vt:lpstr>
      <vt:lpstr>Prof. Avv. Davide Maresca  davide.maresca@marescalex.com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Davide Maresca</dc:creator>
  <cp:lastModifiedBy>Davide Maresca</cp:lastModifiedBy>
  <cp:revision>9</cp:revision>
  <dcterms:created xsi:type="dcterms:W3CDTF">2020-02-11T10:46:57Z</dcterms:created>
  <dcterms:modified xsi:type="dcterms:W3CDTF">2020-02-11T12:21:35Z</dcterms:modified>
</cp:coreProperties>
</file>